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gQ3k8btTVUT5kXcrtwW+m28Y79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87e8195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887e8195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4e755e71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44e755e71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87e81950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887e81950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87e81950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887e81950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87e81950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887e81950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87e81950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887e81950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87e81950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887e81950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87e81950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887e81950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87e81950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887e81950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87e81950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887e81950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87e81950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887e81950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87e81950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887e81950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87e8195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887e8195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87e8195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887e8195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7e81950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87e81950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87e81950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87e81950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3fe810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4c3fe810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c3fe810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4c3fe810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4e755e7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44e755e7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4e755e71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44e755e71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87e81950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887e8195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4e755e71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44e755e71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87e8195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887e8195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87e81950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887e8195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4e755e7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44e755e7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linkedin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457200" y="1689462"/>
            <a:ext cx="4723500" cy="2240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When </a:t>
            </a:r>
            <a:r>
              <a:rPr b="1" lang="en" sz="3000">
                <a:solidFill>
                  <a:srgbClr val="F03049"/>
                </a:solidFill>
              </a:rPr>
              <a:t>Dumbness</a:t>
            </a:r>
            <a:r>
              <a:rPr b="1" lang="en" sz="3000">
                <a:solidFill>
                  <a:schemeClr val="dk1"/>
                </a:solidFill>
              </a:rPr>
              <a:t> Turns </a:t>
            </a:r>
            <a:r>
              <a:rPr b="1" lang="en" sz="3000">
                <a:solidFill>
                  <a:srgbClr val="F03049"/>
                </a:solidFill>
              </a:rPr>
              <a:t>Dangerous</a:t>
            </a:r>
            <a:endParaRPr b="1" i="0" sz="3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CD36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chemeClr val="dk2"/>
                </a:solidFill>
              </a:rPr>
              <a:t>Prason</a:t>
            </a: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Pandey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https://prasonpandey.com.np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14086" l="10034" r="12542" t="9937"/>
          <a:stretch/>
        </p:blipFill>
        <p:spPr>
          <a:xfrm>
            <a:off x="5246525" y="846313"/>
            <a:ext cx="3516475" cy="34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87e819505_0_5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GET /get-user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887e819505_0_5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Comprehensive Access to Account Owner Details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Read-Only Permission Granted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Access to Name, Email, Account Status, Billing Info, etc.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12" name="Google Shape;112;g2887e81950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900" y="919675"/>
            <a:ext cx="3208300" cy="24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4e755e71d_0_47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144e755e71d_0_47"/>
          <p:cNvCxnSpPr/>
          <p:nvPr/>
        </p:nvCxnSpPr>
        <p:spPr>
          <a:xfrm flipH="1" rot="10800000">
            <a:off x="2463400" y="-307925"/>
            <a:ext cx="5247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" name="Google Shape;119;g144e755e71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" y="880750"/>
            <a:ext cx="9082849" cy="3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87e819505_0_7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GET </a:t>
            </a:r>
            <a:r>
              <a:rPr lang="en" sz="2500">
                <a:solidFill>
                  <a:srgbClr val="3F3F3F"/>
                </a:solidFill>
              </a:rPr>
              <a:t>/submissions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887e819505_0_78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Full Access to Survey Submissions Data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Including Form Submissions and IP Addresses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26" name="Google Shape;126;g2887e819505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550" y="1098025"/>
            <a:ext cx="3636499" cy="20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7e819505_0_85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887e81950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0" y="283575"/>
            <a:ext cx="8001925" cy="47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87e819505_0_9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GET /reports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887e819505_0_98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Listing Reports with URLs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Admin Access Required for Download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9" name="Google Shape;139;g2887e819505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400" y="701413"/>
            <a:ext cx="2808054" cy="3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87e819505_0_92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2887e819505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2393"/>
            <a:ext cx="8991601" cy="4618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87e819505_0_105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GET /logs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887e819505_0_105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Full Access to Activity Logs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Viewing Activity, User, and IP Address Logs.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52" name="Google Shape;152;g2887e819505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525" y="914925"/>
            <a:ext cx="3271974" cy="3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87e819505_0_112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434343"/>
                </a:solidFill>
              </a:rPr>
              <a:t>Attacking</a:t>
            </a:r>
            <a:r>
              <a:rPr b="0" i="0" lang="en" sz="4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>
                <a:solidFill>
                  <a:srgbClr val="F03049"/>
                </a:solidFill>
              </a:rPr>
              <a:t>API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87e819505_0_116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POST &amp; PUT</a:t>
            </a:r>
            <a:r>
              <a:rPr lang="en" sz="2500">
                <a:solidFill>
                  <a:srgbClr val="3F3F3F"/>
                </a:solidFill>
              </a:rPr>
              <a:t> /something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887e819505_0_116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Surprising Write Access on Certain Endpoints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Able to Modify Company Info, Form Details, and Fields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64" name="Google Shape;164;g2887e819505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900" y="967600"/>
            <a:ext cx="3208300" cy="32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87e819505_0_131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DELETE</a:t>
            </a:r>
            <a:r>
              <a:rPr lang="en" sz="2500">
                <a:solidFill>
                  <a:srgbClr val="3F3F3F"/>
                </a:solidFill>
              </a:rPr>
              <a:t> </a:t>
            </a:r>
            <a:r>
              <a:rPr lang="en" sz="2500">
                <a:solidFill>
                  <a:srgbClr val="3F3F3F"/>
                </a:solidFill>
              </a:rPr>
              <a:t>/report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887e819505_0_131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DELETE Method was Accepted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Deletion of Reports without Authentication Allowed 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71" name="Google Shape;171;g2887e819505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125" y="1098025"/>
            <a:ext cx="3682575" cy="24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0" y="2721100"/>
            <a:ext cx="91440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34343"/>
                </a:solidFill>
              </a:rPr>
              <a:t>Prason</a:t>
            </a:r>
            <a:r>
              <a:rPr b="0" i="0" lang="en" sz="2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Pandey</a:t>
            </a:r>
            <a:endParaRPr b="0" i="0" sz="2000" u="none" cap="none" strike="noStrike">
              <a:solidFill>
                <a:srgbClr val="CD36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03049"/>
                </a:solidFill>
              </a:rPr>
              <a:t>DevSecOps</a:t>
            </a:r>
            <a:r>
              <a:rPr b="0" i="0" lang="en" sz="2000" u="none" cap="none" strike="noStrike">
                <a:solidFill>
                  <a:srgbClr val="F0304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F03049"/>
                </a:solidFill>
              </a:rPr>
              <a:t>Engineer</a:t>
            </a:r>
            <a:endParaRPr sz="20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@Reduct Nepal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4616400" y="4025200"/>
            <a:ext cx="43752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434343"/>
                </a:solidFill>
              </a:rPr>
              <a:t>itsprason</a:t>
            </a:r>
            <a:r>
              <a:rPr b="1" i="0" lang="en" sz="15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@gmail.com</a:t>
            </a:r>
            <a:endParaRPr b="1" i="0" sz="1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868" y="449250"/>
            <a:ext cx="2076282" cy="2061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87e819505_0_123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Stealing Your Account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887e819505_0_123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Modified Backup Email Address Successfully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Reset Account Using Backup Email Address</a:t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178" name="Google Shape;178;g2887e819505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825" y="1052400"/>
            <a:ext cx="3620975" cy="24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87e819505_0_138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434343"/>
                </a:solidFill>
              </a:rPr>
              <a:t>Reporting</a:t>
            </a:r>
            <a:r>
              <a:rPr b="0" i="0" lang="en" sz="4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>
                <a:solidFill>
                  <a:srgbClr val="F03049"/>
                </a:solidFill>
              </a:rPr>
              <a:t>Vulnerability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87e819505_0_39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Reporting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887e819505_0_39"/>
          <p:cNvSpPr txBox="1"/>
          <p:nvPr/>
        </p:nvSpPr>
        <p:spPr>
          <a:xfrm>
            <a:off x="641600" y="1185800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Reported Issues to the API Provider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Utilized a Vulnerability Disclosure Program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Received No Response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Multiple Follow-ups</a:t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190" name="Google Shape;190;g2887e81950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275" y="1172625"/>
            <a:ext cx="3174100" cy="2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87e819505_0_145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F03049"/>
                </a:solidFill>
              </a:rPr>
              <a:t>G</a:t>
            </a:r>
            <a:r>
              <a:rPr lang="en" sz="4000">
                <a:solidFill>
                  <a:srgbClr val="F03049"/>
                </a:solidFill>
              </a:rPr>
              <a:t>DPR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87e819505_0_149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GDPR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887e819505_0_149"/>
          <p:cNvSpPr txBox="1"/>
          <p:nvPr/>
        </p:nvSpPr>
        <p:spPr>
          <a:xfrm>
            <a:off x="641600" y="1185800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Filed GDPR Complaint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GDPR Empowers Users to Control Their Data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Non-Compliance Can Result in Significant Financial Penalties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202" name="Google Shape;202;g2887e819505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475" y="972575"/>
            <a:ext cx="3174100" cy="2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7e819505_0_157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Afterward</a:t>
            </a:r>
            <a:endParaRPr sz="2500">
              <a:solidFill>
                <a:srgbClr val="3F3F3F"/>
              </a:solidFill>
            </a:endParaRPr>
          </a:p>
        </p:txBody>
      </p:sp>
      <p:sp>
        <p:nvSpPr>
          <p:cNvPr id="208" name="Google Shape;208;g2887e819505_0_157"/>
          <p:cNvSpPr txBox="1"/>
          <p:nvPr/>
        </p:nvSpPr>
        <p:spPr>
          <a:xfrm>
            <a:off x="641600" y="1185800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Vulnerabilities resolved within a few weeks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GDPR intervention was essential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Charges are yet not confirmed to us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209" name="Google Shape;209;g2887e819505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475" y="972575"/>
            <a:ext cx="3174100" cy="2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c3fe81026_0_0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F03049"/>
                </a:solidFill>
              </a:rPr>
              <a:t>Takeaways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c3fe81026_0_4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Something To Learn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4c3fe81026_0_4"/>
          <p:cNvSpPr txBox="1"/>
          <p:nvPr/>
        </p:nvSpPr>
        <p:spPr>
          <a:xfrm>
            <a:off x="607400" y="1226325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Third-party APIs Can Lead to Data Breaches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Security Should Never Be Ignored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Compliance Matters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Quality Assurance (QA) is Essential</a:t>
            </a:r>
            <a:endParaRPr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221" name="Google Shape;221;g24c3fe8102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825" y="1098025"/>
            <a:ext cx="3528775" cy="2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/>
        </p:nvSpPr>
        <p:spPr>
          <a:xfrm>
            <a:off x="411625" y="1714350"/>
            <a:ext cx="81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400">
                <a:solidFill>
                  <a:srgbClr val="434343"/>
                </a:solidFill>
              </a:rPr>
              <a:t>Security is not about the things we </a:t>
            </a:r>
            <a:r>
              <a:rPr lang="en" sz="2400">
                <a:solidFill>
                  <a:srgbClr val="F03049"/>
                </a:solidFill>
              </a:rPr>
              <a:t>trust</a:t>
            </a:r>
            <a:r>
              <a:rPr lang="en" sz="2400">
                <a:solidFill>
                  <a:srgbClr val="434343"/>
                </a:solidFill>
              </a:rPr>
              <a:t>; it's about the things </a:t>
            </a:r>
            <a:r>
              <a:rPr lang="en" sz="2400">
                <a:solidFill>
                  <a:srgbClr val="F03049"/>
                </a:solidFill>
              </a:rPr>
              <a:t>we don't</a:t>
            </a:r>
            <a:r>
              <a:rPr lang="en" sz="2400">
                <a:solidFill>
                  <a:srgbClr val="434343"/>
                </a:solidFill>
              </a:rPr>
              <a:t>. Third-party APIs are no exception.</a:t>
            </a:r>
            <a:endParaRPr b="0" i="0" sz="24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4e755e71d_0_74"/>
          <p:cNvSpPr txBox="1"/>
          <p:nvPr/>
        </p:nvSpPr>
        <p:spPr>
          <a:xfrm>
            <a:off x="-1358800" y="3432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Gratitude to My </a:t>
            </a:r>
            <a:r>
              <a:rPr lang="en" sz="2500">
                <a:solidFill>
                  <a:srgbClr val="F03049"/>
                </a:solidFill>
              </a:rPr>
              <a:t>Guiding Light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44e755e71d_0_74"/>
          <p:cNvSpPr txBox="1"/>
          <p:nvPr/>
        </p:nvSpPr>
        <p:spPr>
          <a:xfrm>
            <a:off x="701450" y="1385650"/>
            <a:ext cx="50235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Thank you for your invaluable guidance and support on this journey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Your mentorship has been instrumental in getting me to where I am today</a:t>
            </a:r>
            <a:endParaRPr i="0" sz="1600" u="none" cap="none" strike="noStrike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44e755e71d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450" y="857275"/>
            <a:ext cx="2835774" cy="37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44e755e71d_0_74"/>
          <p:cNvSpPr txBox="1"/>
          <p:nvPr/>
        </p:nvSpPr>
        <p:spPr>
          <a:xfrm>
            <a:off x="6580500" y="4635925"/>
            <a:ext cx="3247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TheNittam X TheCrysp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4e755e71d_0_39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434343"/>
                </a:solidFill>
              </a:rPr>
              <a:t>This is a</a:t>
            </a:r>
            <a:r>
              <a:rPr b="0" i="0" lang="en" sz="4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>
                <a:solidFill>
                  <a:srgbClr val="F03049"/>
                </a:solidFill>
              </a:rPr>
              <a:t>Story.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0" y="315400"/>
            <a:ext cx="91440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 </a:t>
            </a:r>
            <a:r>
              <a:rPr b="0" i="0" lang="en" sz="2500" u="none" cap="none" strike="noStrike">
                <a:solidFill>
                  <a:srgbClr val="F03049"/>
                </a:solidFill>
                <a:latin typeface="Arial"/>
                <a:ea typeface="Arial"/>
                <a:cs typeface="Arial"/>
                <a:sym typeface="Arial"/>
              </a:rPr>
              <a:t>Me On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1686200"/>
            <a:ext cx="91440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https://www.linkedin.com/in</a:t>
            </a:r>
            <a:r>
              <a:rPr b="0" i="0" lang="en" sz="2100" u="none" cap="none" strike="noStrike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lang="en" sz="2100">
                <a:solidFill>
                  <a:srgbClr val="F03049"/>
                </a:solidFill>
              </a:rPr>
              <a:t>itsprason</a:t>
            </a:r>
            <a:endParaRPr b="0" i="0" sz="21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https://twitter.com</a:t>
            </a:r>
            <a:r>
              <a:rPr b="0" i="0" lang="en" sz="2100" cap="none" strike="noStrike">
                <a:solidFill>
                  <a:srgbClr val="F0304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2100">
                <a:solidFill>
                  <a:srgbClr val="F03049"/>
                </a:solidFill>
              </a:rPr>
              <a:t>TheCaffeineNerd</a:t>
            </a:r>
            <a:endParaRPr b="0" i="0" sz="21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14086" l="10034" r="12542" t="9937"/>
          <a:stretch/>
        </p:blipFill>
        <p:spPr>
          <a:xfrm>
            <a:off x="2683275" y="249925"/>
            <a:ext cx="3516475" cy="34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-299537" y="3830350"/>
            <a:ext cx="9482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2500">
                <a:solidFill>
                  <a:srgbClr val="434343"/>
                </a:solidFill>
              </a:rPr>
              <a:t>Hack</a:t>
            </a:r>
            <a:r>
              <a:rPr b="0" i="0" lang="en" sz="25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500">
                <a:solidFill>
                  <a:srgbClr val="434343"/>
                </a:solidFill>
              </a:rPr>
              <a:t>The</a:t>
            </a:r>
            <a:r>
              <a:rPr b="0" i="0" lang="en" sz="25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500">
                <a:solidFill>
                  <a:srgbClr val="F03049"/>
                </a:solidFill>
              </a:rPr>
              <a:t>APIs.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/>
        </p:nvSpPr>
        <p:spPr>
          <a:xfrm>
            <a:off x="633525" y="1081600"/>
            <a:ext cx="51798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2"/>
                </a:solidFill>
              </a:rPr>
              <a:t>Discovering the API Key</a:t>
            </a:r>
            <a:endParaRPr sz="2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Extracting Sensitive Information</a:t>
            </a:r>
            <a:endParaRPr sz="2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2"/>
                </a:solidFill>
              </a:rPr>
              <a:t>Attacking API Provider</a:t>
            </a:r>
            <a:endParaRPr sz="2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Reporting Vulnerabilities</a:t>
            </a:r>
            <a:endParaRPr sz="2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2"/>
                </a:solidFill>
              </a:rPr>
              <a:t>Filing a Formal Complaint</a:t>
            </a:r>
            <a:endParaRPr sz="2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2"/>
                </a:solidFill>
              </a:rPr>
              <a:t>Key Takeaways and Lessons Learned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03049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 b="0" i="0" sz="3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0405" y="1024599"/>
            <a:ext cx="3232339" cy="321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87e819505_0_19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API Key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887e819505_0_19"/>
          <p:cNvSpPr txBox="1"/>
          <p:nvPr/>
        </p:nvSpPr>
        <p:spPr>
          <a:xfrm>
            <a:off x="641600" y="1569775"/>
            <a:ext cx="50235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Found API key with the help of Trufflehog in the client’s website</a:t>
            </a:r>
            <a:r>
              <a:rPr lang="en" sz="1600">
                <a:solidFill>
                  <a:srgbClr val="3F3F3F"/>
                </a:solidFill>
              </a:rPr>
              <a:t>.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81" name="Google Shape;81;g2887e81950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875" y="1015338"/>
            <a:ext cx="3174099" cy="311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4e755e71d_0_68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TruffleHog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44e755e71d_0_68"/>
          <p:cNvSpPr txBox="1"/>
          <p:nvPr/>
        </p:nvSpPr>
        <p:spPr>
          <a:xfrm>
            <a:off x="641600" y="1569775"/>
            <a:ext cx="50235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Find leaked credentials.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Identify, Prevent &amp; Remediate secret leaks across all the platforms.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Web Source Code, Github, Gitlab, Docker, S3, etc</a:t>
            </a:r>
            <a:endParaRPr sz="1600">
              <a:solidFill>
                <a:srgbClr val="3F3F3F"/>
              </a:solidFill>
            </a:endParaRPr>
          </a:p>
        </p:txBody>
      </p:sp>
      <p:pic>
        <p:nvPicPr>
          <p:cNvPr id="88" name="Google Shape;88;g144e755e71d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100" y="1569775"/>
            <a:ext cx="3174098" cy="200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7e819505_0_33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434343"/>
                </a:solidFill>
              </a:rPr>
              <a:t>API</a:t>
            </a:r>
            <a:r>
              <a:rPr b="0" i="0" lang="en" sz="4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>
                <a:solidFill>
                  <a:srgbClr val="F03049"/>
                </a:solidFill>
              </a:rPr>
              <a:t>Provider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87e819505_0_27"/>
          <p:cNvSpPr txBox="1"/>
          <p:nvPr/>
        </p:nvSpPr>
        <p:spPr>
          <a:xfrm>
            <a:off x="0" y="2406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3F3F3F"/>
                </a:solidFill>
              </a:rPr>
              <a:t>API Provider</a:t>
            </a:r>
            <a:endParaRPr b="0" i="0" sz="25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887e819505_0_27"/>
          <p:cNvSpPr txBox="1"/>
          <p:nvPr/>
        </p:nvSpPr>
        <p:spPr>
          <a:xfrm>
            <a:off x="641600" y="1569775"/>
            <a:ext cx="50235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Enterprise </a:t>
            </a:r>
            <a:r>
              <a:rPr lang="en" sz="1600">
                <a:solidFill>
                  <a:srgbClr val="3F3F3F"/>
                </a:solidFill>
              </a:rPr>
              <a:t>S</a:t>
            </a:r>
            <a:r>
              <a:rPr lang="en" sz="1600">
                <a:solidFill>
                  <a:srgbClr val="3F3F3F"/>
                </a:solidFill>
              </a:rPr>
              <a:t>urvey </a:t>
            </a:r>
            <a:r>
              <a:rPr lang="en" sz="1600">
                <a:solidFill>
                  <a:srgbClr val="3F3F3F"/>
                </a:solidFill>
              </a:rPr>
              <a:t>M</a:t>
            </a:r>
            <a:r>
              <a:rPr lang="en" sz="1600">
                <a:solidFill>
                  <a:srgbClr val="3F3F3F"/>
                </a:solidFill>
              </a:rPr>
              <a:t>anagement </a:t>
            </a:r>
            <a:r>
              <a:rPr lang="en" sz="1600">
                <a:solidFill>
                  <a:srgbClr val="3F3F3F"/>
                </a:solidFill>
              </a:rPr>
              <a:t>P</a:t>
            </a:r>
            <a:r>
              <a:rPr lang="en" sz="1600">
                <a:solidFill>
                  <a:srgbClr val="3F3F3F"/>
                </a:solidFill>
              </a:rPr>
              <a:t>latform.</a:t>
            </a:r>
            <a:endParaRPr sz="16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" sz="1600">
                <a:solidFill>
                  <a:srgbClr val="3F3F3F"/>
                </a:solidFill>
              </a:rPr>
              <a:t>Provides Forms &amp; Survey Management Service.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00" name="Google Shape;100;g2887e81950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125" y="1098013"/>
            <a:ext cx="3658710" cy="19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4e755e71d_0_43"/>
          <p:cNvSpPr txBox="1"/>
          <p:nvPr/>
        </p:nvSpPr>
        <p:spPr>
          <a:xfrm>
            <a:off x="0" y="17143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434343"/>
                </a:solidFill>
              </a:rPr>
              <a:t>Documentation</a:t>
            </a:r>
            <a:endParaRPr b="0" i="0" sz="4000" u="none" cap="none" strike="noStrike">
              <a:solidFill>
                <a:srgbClr val="F030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